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282" r:id="rId3"/>
    <p:sldId id="276" r:id="rId4"/>
    <p:sldId id="277" r:id="rId5"/>
    <p:sldId id="278" r:id="rId6"/>
    <p:sldId id="279" r:id="rId7"/>
    <p:sldId id="280" r:id="rId8"/>
    <p:sldId id="281" r:id="rId9"/>
    <p:sldId id="283" r:id="rId10"/>
    <p:sldId id="284" r:id="rId11"/>
  </p:sldIdLst>
  <p:sldSz cx="12192000" cy="6858000"/>
  <p:notesSz cx="6858000" cy="9144000"/>
  <p:defaultTextStyle>
    <a:defPPr rtl="0"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279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0CE164F-9FD7-4D64-92AD-2DEC149846C2}" type="datetime1">
              <a:rPr lang="sl-SI" smtClean="0"/>
              <a:t>16. 04. 2020</a:t>
            </a:fld>
            <a:endParaRPr lang="sl-SI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l-SI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sl-SI" smtClean="0"/>
              <a:t>‹#›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glav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l-SI" noProof="0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868B9DB-F8AF-4100-91DB-13D21E539E40}" type="datetime1">
              <a:rPr lang="sl-SI" noProof="0" smtClean="0"/>
              <a:t>16. 04. 2020</a:t>
            </a:fld>
            <a:endParaRPr lang="sl-SI" noProof="0" dirty="0"/>
          </a:p>
        </p:txBody>
      </p:sp>
      <p:sp>
        <p:nvSpPr>
          <p:cNvPr id="4" name="Označba mesta za sliko diapoz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l-SI" noProof="0" dirty="0"/>
          </a:p>
        </p:txBody>
      </p:sp>
      <p:sp>
        <p:nvSpPr>
          <p:cNvPr id="5" name="Označba mesta za opomb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za sliko diapoz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za opomb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sl-SI" smtClean="0"/>
              <a:t>1</a:t>
            </a:fld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75093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Skupina 103" descr="Skupina več rož na dnu diapozitiva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Prostoročno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9" name="Vrstica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0" name="Prostoročno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grpSp>
          <p:nvGrpSpPr>
            <p:cNvPr id="11" name="Skupina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Prostoročno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sl-SI" noProof="0" dirty="0"/>
              </a:p>
            </p:txBody>
          </p:sp>
          <p:sp>
            <p:nvSpPr>
              <p:cNvPr id="13" name="Prostoročno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</p:grpSp>
        <p:sp>
          <p:nvSpPr>
            <p:cNvPr id="14" name="Prostoročno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sl-SI" noProof="0" dirty="0"/>
            </a:p>
          </p:txBody>
        </p:sp>
        <p:sp>
          <p:nvSpPr>
            <p:cNvPr id="15" name="Prostoročno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" name="Prostoročno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7" name="Prostoročno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8" name="Prostoročno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9" name="Prostoročno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sl-SI" noProof="0" dirty="0"/>
            </a:p>
          </p:txBody>
        </p:sp>
        <p:grpSp>
          <p:nvGrpSpPr>
            <p:cNvPr id="20" name="Skupina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Prostoročno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22" name="Prostoročno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</p:grpSp>
        <p:sp>
          <p:nvSpPr>
            <p:cNvPr id="23" name="Prostoročno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4" name="Prostoročno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5" name="Prostoročno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6" name="Prostoročno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7" name="Prostoročno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8" name="Prostoročno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9" name="Prostoročno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0" name="Prostoročno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1" name="Vrstica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2" name="Prostoročno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3" name="Prostoročno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4" name="Prostoročno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5" name="Prostoročno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6" name="Prostoročno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7" name="Prostoročno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8" name="Elipsa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l-SI" noProof="0" dirty="0"/>
            </a:p>
          </p:txBody>
        </p:sp>
        <p:sp>
          <p:nvSpPr>
            <p:cNvPr id="39" name="Elipsa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l-SI" noProof="0" dirty="0"/>
            </a:p>
          </p:txBody>
        </p:sp>
        <p:sp>
          <p:nvSpPr>
            <p:cNvPr id="40" name="Elipsa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l-SI" noProof="0" dirty="0"/>
            </a:p>
          </p:txBody>
        </p:sp>
        <p:grpSp>
          <p:nvGrpSpPr>
            <p:cNvPr id="41" name="Skupina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Prostoročno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3" name="Prostoročno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4" name="Prostoročno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5" name="Prostoročno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46" name="Prostoročno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sl-SI" noProof="0" dirty="0"/>
              </a:p>
            </p:txBody>
          </p:sp>
        </p:grpSp>
        <p:sp>
          <p:nvSpPr>
            <p:cNvPr id="47" name="Prostoročno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8" name="Prostoročno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9" name="Prostoročno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0" name="Prostoročno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1" name="Prostoročno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2" name="Elipsa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l-SI" noProof="0" dirty="0"/>
            </a:p>
          </p:txBody>
        </p:sp>
        <p:sp>
          <p:nvSpPr>
            <p:cNvPr id="53" name="Prostoročno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4" name="Vrstica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5" name="Prostoročno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grpSp>
          <p:nvGrpSpPr>
            <p:cNvPr id="56" name="Skupina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Prostoročno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sl-SI" noProof="0" dirty="0"/>
              </a:p>
            </p:txBody>
          </p:sp>
          <p:sp>
            <p:nvSpPr>
              <p:cNvPr id="58" name="Prostoročno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</p:grpSp>
        <p:sp>
          <p:nvSpPr>
            <p:cNvPr id="59" name="Prostoročno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sl-SI" noProof="0" dirty="0"/>
            </a:p>
          </p:txBody>
        </p:sp>
        <p:sp>
          <p:nvSpPr>
            <p:cNvPr id="60" name="Prostoročno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1" name="Prostoročno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2" name="Prostoročno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3" name="Prostoročno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4" name="Prostoročno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sl-SI" noProof="0" dirty="0"/>
            </a:p>
          </p:txBody>
        </p:sp>
        <p:grpSp>
          <p:nvGrpSpPr>
            <p:cNvPr id="65" name="Skupina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Prostoročno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67" name="Prostoročno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</p:grpSp>
        <p:sp>
          <p:nvSpPr>
            <p:cNvPr id="68" name="Prostoročno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69" name="Prostoročno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0" name="Prostoročno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1" name="Prostoročno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2" name="Prostoročno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3" name="Prostoročno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4" name="Prostoročno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5" name="Prostoročno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6" name="Vrstica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7" name="Prostoročno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8" name="Prostoročno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79" name="Prostoročno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80" name="Prostoročno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81" name="Prostoročno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82" name="Prostoročno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83" name="Elipsa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l-SI" noProof="0" dirty="0"/>
            </a:p>
          </p:txBody>
        </p:sp>
        <p:sp>
          <p:nvSpPr>
            <p:cNvPr id="84" name="Elipsa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l-SI" noProof="0" dirty="0"/>
            </a:p>
          </p:txBody>
        </p:sp>
        <p:sp>
          <p:nvSpPr>
            <p:cNvPr id="85" name="Elipsa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l-SI" noProof="0" dirty="0"/>
            </a:p>
          </p:txBody>
        </p:sp>
        <p:grpSp>
          <p:nvGrpSpPr>
            <p:cNvPr id="86" name="Skupina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Prostoročno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88" name="Prostoročno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89" name="Prostoročno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90" name="Prostoročno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91" name="Prostoročno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sl-SI" noProof="0" dirty="0"/>
              </a:p>
            </p:txBody>
          </p:sp>
        </p:grpSp>
        <p:sp>
          <p:nvSpPr>
            <p:cNvPr id="92" name="Prostoročno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93" name="Prostoročno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94" name="Prostoročno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95" name="Prostoročno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96" name="Prostoročno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97" name="Elipsa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l-SI" noProof="0" dirty="0"/>
            </a:p>
          </p:txBody>
        </p:sp>
        <p:grpSp>
          <p:nvGrpSpPr>
            <p:cNvPr id="98" name="Skupina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Prostoročno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100" name="Prostoročno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101" name="Prostoročno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102" name="Prostoročno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sl-SI" noProof="0" dirty="0"/>
              </a:p>
            </p:txBody>
          </p:sp>
          <p:sp>
            <p:nvSpPr>
              <p:cNvPr id="103" name="Prostoročno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</p:grp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0"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0"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l-SI" noProof="0" smtClean="0"/>
              <a:t>Kliknite, da uredite slog podnaslova matrice</a:t>
            </a:r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l-SI" noProof="0" smtClean="0"/>
              <a:t>Uredite sloge besedila matrice</a:t>
            </a:r>
          </a:p>
          <a:p>
            <a:pPr lvl="1" rtl="0"/>
            <a:r>
              <a:rPr lang="sl-SI" noProof="0" smtClean="0"/>
              <a:t>Druga raven</a:t>
            </a:r>
          </a:p>
          <a:p>
            <a:pPr lvl="2" rtl="0"/>
            <a:r>
              <a:rPr lang="sl-SI" noProof="0" smtClean="0"/>
              <a:t>Tretja raven</a:t>
            </a:r>
          </a:p>
          <a:p>
            <a:pPr lvl="3" rtl="0"/>
            <a:r>
              <a:rPr lang="sl-SI" noProof="0" smtClean="0"/>
              <a:t>Četrta raven</a:t>
            </a:r>
          </a:p>
          <a:p>
            <a:pPr lvl="4" rtl="0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Dodajte nogo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7548CA-259B-4217-A8E3-D1EEC71A43C8}" type="datetime1">
              <a:rPr lang="sl-SI" noProof="0" smtClean="0"/>
              <a:t>16. 04. 2020</a:t>
            </a:fld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en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en naslov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navpično besedilo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 rtlCol="0"/>
          <a:lstStyle/>
          <a:p>
            <a:pPr lvl="0" rtl="0"/>
            <a:r>
              <a:rPr lang="sl-SI" noProof="0" smtClean="0"/>
              <a:t>Uredite sloge besedila matrice</a:t>
            </a:r>
          </a:p>
          <a:p>
            <a:pPr lvl="1" rtl="0"/>
            <a:r>
              <a:rPr lang="sl-SI" noProof="0" smtClean="0"/>
              <a:t>Druga raven</a:t>
            </a:r>
          </a:p>
          <a:p>
            <a:pPr lvl="2" rtl="0"/>
            <a:r>
              <a:rPr lang="sl-SI" noProof="0" smtClean="0"/>
              <a:t>Tretja raven</a:t>
            </a:r>
          </a:p>
          <a:p>
            <a:pPr lvl="3" rtl="0"/>
            <a:r>
              <a:rPr lang="sl-SI" noProof="0" smtClean="0"/>
              <a:t>Četrta raven</a:t>
            </a:r>
          </a:p>
          <a:p>
            <a:pPr lvl="4" rtl="0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Dodajte nogo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FF519B-06DE-46DE-B25B-0F86307F69CF}" type="datetime1">
              <a:rPr lang="sl-SI" noProof="0" smtClean="0"/>
              <a:t>16. 04. 2020</a:t>
            </a:fld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l-SI" noProof="0" smtClean="0"/>
              <a:t>Uredite sloge besedila matrice</a:t>
            </a:r>
          </a:p>
          <a:p>
            <a:pPr lvl="1" rtl="0"/>
            <a:r>
              <a:rPr lang="sl-SI" noProof="0" smtClean="0"/>
              <a:t>Druga raven</a:t>
            </a:r>
          </a:p>
          <a:p>
            <a:pPr lvl="2" rtl="0"/>
            <a:r>
              <a:rPr lang="sl-SI" noProof="0" smtClean="0"/>
              <a:t>Tretja raven</a:t>
            </a:r>
          </a:p>
          <a:p>
            <a:pPr lvl="3" rtl="0"/>
            <a:r>
              <a:rPr lang="sl-SI" noProof="0" smtClean="0"/>
              <a:t>Četrta raven</a:t>
            </a:r>
          </a:p>
          <a:p>
            <a:pPr lvl="4" rtl="0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Dodajte nogo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5909E5-0FB2-45CF-B52F-9E74123332F2}" type="datetime1">
              <a:rPr lang="sl-SI" noProof="0" smtClean="0"/>
              <a:t>16. 04. 2020</a:t>
            </a:fld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Skupina 83" descr="Skupina rož na levi strani diapozitiva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Prostoročno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8" name="Elipsa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grpSp>
          <p:nvGrpSpPr>
            <p:cNvPr id="9" name="Skupina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Prostoročno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11" name="Prostoročno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</p:grpSp>
        <p:sp>
          <p:nvSpPr>
            <p:cNvPr id="12" name="Prostoročno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" name="Prostoročno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" name="Prostoročno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" name="Prostoročno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" name="Prostoročno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7" name="Prostoročno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8" name="Elipsa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9" name="Prostoročno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sl-SI" noProof="0" dirty="0"/>
            </a:p>
          </p:txBody>
        </p:sp>
        <p:sp>
          <p:nvSpPr>
            <p:cNvPr id="20" name="Prostoročno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l-SI" noProof="0" dirty="0"/>
            </a:p>
          </p:txBody>
        </p:sp>
        <p:sp>
          <p:nvSpPr>
            <p:cNvPr id="21" name="Prostoročno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2" name="Prostoročno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l-SI" noProof="0" dirty="0"/>
            </a:p>
          </p:txBody>
        </p:sp>
        <p:grpSp>
          <p:nvGrpSpPr>
            <p:cNvPr id="23" name="Skupina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Prostoročno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25" name="Vrstica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26" name="Prostoročno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27" name="Prostoročno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28" name="Prostoročno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29" name="Elipsa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sl-SI" noProof="0" dirty="0"/>
              </a:p>
            </p:txBody>
          </p:sp>
        </p:grpSp>
        <p:sp>
          <p:nvSpPr>
            <p:cNvPr id="30" name="Prostoročno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1" name="Prostoročno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l-SI" noProof="0" dirty="0"/>
            </a:p>
          </p:txBody>
        </p:sp>
        <p:sp>
          <p:nvSpPr>
            <p:cNvPr id="32" name="Prostoročno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l-SI" noProof="0" dirty="0"/>
            </a:p>
          </p:txBody>
        </p:sp>
        <p:grpSp>
          <p:nvGrpSpPr>
            <p:cNvPr id="33" name="Skupina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Prostoročno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5" name="Prostoročno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6" name="Prostoročno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7" name="Prostoročno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8" name="Prostoročno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sl-SI" noProof="0" dirty="0"/>
              </a:p>
            </p:txBody>
          </p:sp>
        </p:grpSp>
      </p:grpSp>
      <p:grpSp>
        <p:nvGrpSpPr>
          <p:cNvPr id="83" name="Skupina 82" descr="Skupina rož na desni strani diapozitiva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Prostoročno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0" name="Prostoročno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1" name="Prostoročno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sl-SI" noProof="0" dirty="0"/>
            </a:p>
          </p:txBody>
        </p:sp>
        <p:sp>
          <p:nvSpPr>
            <p:cNvPr id="43" name="Prostoročno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4" name="Vrstica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5" name="Prostoročno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sl-SI" noProof="0" dirty="0"/>
            </a:p>
          </p:txBody>
        </p:sp>
        <p:sp>
          <p:nvSpPr>
            <p:cNvPr id="46" name="Prostoročno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7" name="Prostoročno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8" name="Prostoročno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9" name="Prostoročno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0" name="Prostoročno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1" name="Prostoročno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2" name="Vrstica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3" name="Prostoročno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4" name="Prostoročno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5" name="Prostoročno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6" name="Prostoročno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7" name="Prostoročno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58" name="Prostoročno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grpSp>
          <p:nvGrpSpPr>
            <p:cNvPr id="59" name="Skupina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Prostoročno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66" name="Prostoročno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67" name="Prostoročno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</p:grpSp>
        <p:grpSp>
          <p:nvGrpSpPr>
            <p:cNvPr id="60" name="Skupina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Prostoročno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62" name="Prostoročno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63" name="Prostoročno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64" name="Elipsa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sl-SI" noProof="0" dirty="0"/>
              </a:p>
            </p:txBody>
          </p:sp>
        </p:grp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0" anchor="b">
            <a:normAutofit/>
          </a:bodyPr>
          <a:lstStyle>
            <a:lvl1pPr>
              <a:defRPr sz="5200"/>
            </a:lvl1pPr>
          </a:lstStyle>
          <a:p>
            <a:pPr rtl="0"/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sl-SI" noProof="0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vsebino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l-SI" noProof="0" smtClean="0"/>
              <a:t>Uredite sloge besedila matrice</a:t>
            </a:r>
          </a:p>
          <a:p>
            <a:pPr lvl="1" rtl="0"/>
            <a:r>
              <a:rPr lang="sl-SI" noProof="0" smtClean="0"/>
              <a:t>Druga raven</a:t>
            </a:r>
          </a:p>
          <a:p>
            <a:pPr lvl="2" rtl="0"/>
            <a:r>
              <a:rPr lang="sl-SI" noProof="0" smtClean="0"/>
              <a:t>Tretja raven</a:t>
            </a:r>
          </a:p>
          <a:p>
            <a:pPr lvl="3" rtl="0"/>
            <a:r>
              <a:rPr lang="sl-SI" noProof="0" smtClean="0"/>
              <a:t>Četrta raven</a:t>
            </a:r>
          </a:p>
          <a:p>
            <a:pPr lvl="4" rtl="0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sl-SI" noProof="0" smtClean="0"/>
              <a:t>Uredite sloge besedila matrice</a:t>
            </a:r>
          </a:p>
          <a:p>
            <a:pPr lvl="1" rtl="0"/>
            <a:r>
              <a:rPr lang="sl-SI" noProof="0" smtClean="0"/>
              <a:t>Druga raven</a:t>
            </a:r>
          </a:p>
          <a:p>
            <a:pPr lvl="2" rtl="0"/>
            <a:r>
              <a:rPr lang="sl-SI" noProof="0" smtClean="0"/>
              <a:t>Tretja raven</a:t>
            </a:r>
          </a:p>
          <a:p>
            <a:pPr lvl="3" rtl="0"/>
            <a:r>
              <a:rPr lang="sl-SI" noProof="0" smtClean="0"/>
              <a:t>Četrta raven</a:t>
            </a:r>
          </a:p>
          <a:p>
            <a:pPr lvl="4" rtl="0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Dodajte nogo</a:t>
            </a:r>
            <a:endParaRPr lang="sl-SI" noProof="0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895E4A-41E8-442E-8D2F-8FE1EF5C0588}" type="datetime1">
              <a:rPr lang="sl-SI" noProof="0" smtClean="0"/>
              <a:t>16. 04. 2020</a:t>
            </a:fld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 noProof="0" smtClean="0"/>
              <a:t>Uredite sloge besedila matrice</a:t>
            </a:r>
          </a:p>
        </p:txBody>
      </p:sp>
      <p:sp>
        <p:nvSpPr>
          <p:cNvPr id="4" name="Označba mesta za vsebino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l-SI" noProof="0" smtClean="0"/>
              <a:t>Uredite sloge besedila matrice</a:t>
            </a:r>
          </a:p>
          <a:p>
            <a:pPr lvl="1" rtl="0"/>
            <a:r>
              <a:rPr lang="sl-SI" noProof="0" smtClean="0"/>
              <a:t>Druga raven</a:t>
            </a:r>
          </a:p>
          <a:p>
            <a:pPr lvl="2" rtl="0"/>
            <a:r>
              <a:rPr lang="sl-SI" noProof="0" smtClean="0"/>
              <a:t>Tretja raven</a:t>
            </a:r>
          </a:p>
          <a:p>
            <a:pPr lvl="3" rtl="0"/>
            <a:r>
              <a:rPr lang="sl-SI" noProof="0" smtClean="0"/>
              <a:t>Četrta raven</a:t>
            </a:r>
          </a:p>
          <a:p>
            <a:pPr lvl="4" rtl="0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5" name="Označba mesta za besedilo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l-SI" noProof="0" smtClean="0"/>
              <a:t>Uredite sloge besedila matrice</a:t>
            </a:r>
          </a:p>
        </p:txBody>
      </p:sp>
      <p:sp>
        <p:nvSpPr>
          <p:cNvPr id="6" name="Označba mesta za vsebino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l-SI" noProof="0" smtClean="0"/>
              <a:t>Uredite sloge besedila matrice</a:t>
            </a:r>
          </a:p>
          <a:p>
            <a:pPr lvl="1" rtl="0"/>
            <a:r>
              <a:rPr lang="sl-SI" noProof="0" smtClean="0"/>
              <a:t>Druga raven</a:t>
            </a:r>
          </a:p>
          <a:p>
            <a:pPr lvl="2" rtl="0"/>
            <a:r>
              <a:rPr lang="sl-SI" noProof="0" smtClean="0"/>
              <a:t>Tretja raven</a:t>
            </a:r>
          </a:p>
          <a:p>
            <a:pPr lvl="3" rtl="0"/>
            <a:r>
              <a:rPr lang="sl-SI" noProof="0" smtClean="0"/>
              <a:t>Četrta raven</a:t>
            </a:r>
          </a:p>
          <a:p>
            <a:pPr lvl="4" rtl="0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8" name="Označba mesta za nogo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Dodajte nogo</a:t>
            </a:r>
            <a:endParaRPr lang="sl-SI" noProof="0" dirty="0"/>
          </a:p>
        </p:txBody>
      </p:sp>
      <p:sp>
        <p:nvSpPr>
          <p:cNvPr id="7" name="Označba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87153C-6758-4DB7-99CE-8C18B3CD7917}" type="datetime1">
              <a:rPr lang="sl-SI" noProof="0" smtClean="0"/>
              <a:t>16. 04. 2020</a:t>
            </a:fld>
            <a:endParaRPr lang="sl-SI" noProof="0" dirty="0"/>
          </a:p>
        </p:txBody>
      </p:sp>
      <p:sp>
        <p:nvSpPr>
          <p:cNvPr id="9" name="Označba mesta za številko diapoz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4" name="Označba mesta za nogo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Dodajte nogo</a:t>
            </a:r>
            <a:endParaRPr lang="sl-SI" noProof="0" dirty="0"/>
          </a:p>
        </p:txBody>
      </p:sp>
      <p:sp>
        <p:nvSpPr>
          <p:cNvPr id="3" name="Označba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7F9C56-B7EF-45B5-8127-52C517CFCF7C}" type="datetime1">
              <a:rPr lang="sl-SI" noProof="0" smtClean="0"/>
              <a:t>16. 04. 2020</a:t>
            </a:fld>
            <a:endParaRPr lang="sl-SI" noProof="0" dirty="0"/>
          </a:p>
        </p:txBody>
      </p:sp>
      <p:sp>
        <p:nvSpPr>
          <p:cNvPr id="5" name="Označba mesta za številko diapoz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za nogo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Dodajte nogo</a:t>
            </a:r>
            <a:endParaRPr lang="sl-SI" noProof="0" dirty="0"/>
          </a:p>
        </p:txBody>
      </p:sp>
      <p:sp>
        <p:nvSpPr>
          <p:cNvPr id="2" name="Označba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439AD3-4496-45BA-8520-1B76799F23CE}" type="datetime1">
              <a:rPr lang="sl-SI" noProof="0" smtClean="0"/>
              <a:t>16. 04. 2020</a:t>
            </a:fld>
            <a:endParaRPr lang="sl-SI" noProof="0" dirty="0"/>
          </a:p>
        </p:txBody>
      </p:sp>
      <p:sp>
        <p:nvSpPr>
          <p:cNvPr id="4" name="Označba mesta za številko diapoz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Prostoročno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0" name="Vrstica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1" name="Prostoročno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" name="Prostoročno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" name="Prostoročno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" name="Prostoročno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" name="Prostoročno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" name="Prostoročno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7" name="Prostoročno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vsebino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sl-SI" noProof="0" smtClean="0"/>
              <a:t>Uredite sloge besedila matrice</a:t>
            </a:r>
          </a:p>
          <a:p>
            <a:pPr lvl="1" rtl="0"/>
            <a:r>
              <a:rPr lang="sl-SI" noProof="0" smtClean="0"/>
              <a:t>Druga raven</a:t>
            </a:r>
          </a:p>
          <a:p>
            <a:pPr lvl="2" rtl="0"/>
            <a:r>
              <a:rPr lang="sl-SI" noProof="0" smtClean="0"/>
              <a:t>Tretja raven</a:t>
            </a:r>
          </a:p>
          <a:p>
            <a:pPr lvl="3" rtl="0"/>
            <a:r>
              <a:rPr lang="sl-SI" noProof="0" smtClean="0"/>
              <a:t>Četrta raven</a:t>
            </a:r>
          </a:p>
          <a:p>
            <a:pPr lvl="4" rtl="0"/>
            <a:r>
              <a:rPr lang="sl-SI" noProof="0" smtClean="0"/>
              <a:t>Peta raven</a:t>
            </a:r>
            <a:endParaRPr lang="sl-SI" noProof="0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l-SI" noProof="0" smtClean="0"/>
              <a:t>Uredite sloge besedila matrice</a:t>
            </a:r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Dodajte nogo</a:t>
            </a:r>
            <a:endParaRPr lang="sl-SI" noProof="0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1D615B-ADEF-4ABE-8DB2-08DA010FE080}" type="datetime1">
              <a:rPr lang="sl-SI" noProof="0" smtClean="0"/>
              <a:t>16. 04. 2020</a:t>
            </a:fld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Prostoročno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0" name="Vrstica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1" name="Prostoročno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" name="Prostoročno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" name="Prostoročno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" name="Prostoročno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" name="Prostoročno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" name="Prostoročno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7" name="Prostoročno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sl-SI" noProof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sliko 2" descr="Prazna označba mesta za dodajanje slike. Kliknite označbo mesta in izberite sliko, ki jo želite dodati.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l-SI" noProof="0" smtClean="0"/>
              <a:t>Kliknite ikono, če želite dodati sliko</a:t>
            </a:r>
            <a:endParaRPr lang="sl-SI" noProof="0" dirty="0"/>
          </a:p>
        </p:txBody>
      </p:sp>
      <p:sp>
        <p:nvSpPr>
          <p:cNvPr id="4" name="Označba mesta za besedilo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sl-SI" noProof="0" smtClean="0"/>
              <a:t>Uredite sloge besedila matrice</a:t>
            </a:r>
          </a:p>
        </p:txBody>
      </p:sp>
      <p:sp>
        <p:nvSpPr>
          <p:cNvPr id="6" name="Označba mesta za nogo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l-SI" noProof="0" dirty="0" smtClean="0"/>
              <a:t>Dodajte nogo</a:t>
            </a:r>
            <a:endParaRPr lang="sl-SI" noProof="0" dirty="0"/>
          </a:p>
        </p:txBody>
      </p:sp>
      <p:sp>
        <p:nvSpPr>
          <p:cNvPr id="5" name="Označba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2B4716-5DC7-46E4-BBA4-85B4407FFE57}" type="datetime1">
              <a:rPr lang="sl-SI" noProof="0" smtClean="0"/>
              <a:t>16. 04. 2020</a:t>
            </a:fld>
            <a:endParaRPr lang="sl-SI" noProof="0" dirty="0"/>
          </a:p>
        </p:txBody>
      </p:sp>
      <p:sp>
        <p:nvSpPr>
          <p:cNvPr id="7" name="Označba mesta za številko diapoz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sl-SI" noProof="0" smtClean="0"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Skupina 62" descr="Ena roža na desni strani diapozitiva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Prostoročno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9" name="Vrstica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0" name="Prostoročno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1" name="Prostoročno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2" name="Prostoročno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3" name="Prostoročno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6" name="Prostoročno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7" name="Prostoročno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8" name="Prostoročno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</p:grpSp>
      <p:grpSp>
        <p:nvGrpSpPr>
          <p:cNvPr id="62" name="Skupina 61" descr="Skupina rož na levi strani diapozitiva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Prostoročno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0" name="Vrstica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1" name="Prostoročno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2" name="Prostoročno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3" name="Prostoročno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4" name="Prostoročno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5" name="Prostoročno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6" name="Prostoročno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7" name="Vrstica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8" name="Prostoročno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19" name="Prostoročno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0" name="Prostoročno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1" name="Prostoročno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2" name="Prostoročno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3" name="Prostoročno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4" name="Prostoročno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5" name="Prostoročno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6" name="Vrstica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27" name="Prostoročno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grpSp>
          <p:nvGrpSpPr>
            <p:cNvPr id="28" name="Skupina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Prostoročno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30" name="Prostoročno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</p:grpSp>
        <p:sp>
          <p:nvSpPr>
            <p:cNvPr id="31" name="Elipsa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2" name="Prostoročno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3" name="Prostoročno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4" name="Prostoročno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5" name="Prostoročno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6" name="Prostoročno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37" name="Prostoročno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4" name="Elipsa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sp>
          <p:nvSpPr>
            <p:cNvPr id="45" name="Prostoročno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sl-SI" noProof="0" dirty="0"/>
            </a:p>
          </p:txBody>
        </p:sp>
        <p:grpSp>
          <p:nvGrpSpPr>
            <p:cNvPr id="49" name="Skupina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Prostoročno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51" name="Vrstica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52" name="Prostoročno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53" name="Prostoročno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54" name="Prostoročno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55" name="Elipsa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sl-SI" noProof="0" dirty="0"/>
              </a:p>
            </p:txBody>
          </p:sp>
        </p:grpSp>
        <p:grpSp>
          <p:nvGrpSpPr>
            <p:cNvPr id="56" name="Skupina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Prostoročno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58" name="Prostoročno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59" name="Prostoročno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60" name="Prostoročno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sl-SI" noProof="0" dirty="0"/>
              </a:p>
            </p:txBody>
          </p:sp>
          <p:sp>
            <p:nvSpPr>
              <p:cNvPr id="61" name="Prostoročno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sl-SI" noProof="0" dirty="0"/>
              </a:p>
            </p:txBody>
          </p:sp>
        </p:grpSp>
      </p:grpSp>
      <p:sp>
        <p:nvSpPr>
          <p:cNvPr id="2" name="Označba mesta za naslov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sl-SI" noProof="0" dirty="0" smtClean="0"/>
              <a:t>Uredite slog naslova matrice</a:t>
            </a:r>
            <a:endParaRPr lang="sl-SI" noProof="0" dirty="0"/>
          </a:p>
        </p:txBody>
      </p:sp>
      <p:sp>
        <p:nvSpPr>
          <p:cNvPr id="3" name="Označba mesta za besedilo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l-SI" noProof="0" dirty="0" smtClean="0"/>
              <a:t>Uredite sloge besedila matrice</a:t>
            </a:r>
          </a:p>
          <a:p>
            <a:pPr lvl="1" rtl="0"/>
            <a:r>
              <a:rPr lang="sl-SI" noProof="0" dirty="0" smtClean="0"/>
              <a:t>Druga raven</a:t>
            </a:r>
          </a:p>
          <a:p>
            <a:pPr lvl="2" rtl="0"/>
            <a:r>
              <a:rPr lang="sl-SI" noProof="0" dirty="0" smtClean="0"/>
              <a:t>Tretja raven</a:t>
            </a:r>
          </a:p>
          <a:p>
            <a:pPr lvl="3" rtl="0"/>
            <a:r>
              <a:rPr lang="sl-SI" noProof="0" dirty="0" smtClean="0"/>
              <a:t>Četrta raven</a:t>
            </a:r>
          </a:p>
          <a:p>
            <a:pPr lvl="4" rtl="0"/>
            <a:r>
              <a:rPr lang="sl-SI" noProof="0" dirty="0" smtClean="0"/>
              <a:t>Peta raven</a:t>
            </a:r>
            <a:endParaRPr lang="sl-SI" noProof="0" dirty="0"/>
          </a:p>
        </p:txBody>
      </p:sp>
      <p:sp>
        <p:nvSpPr>
          <p:cNvPr id="5" name="Označba mesta za nogo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sl-SI" noProof="0" dirty="0" smtClean="0"/>
              <a:t>Dodajte nogo</a:t>
            </a:r>
            <a:endParaRPr lang="sl-SI" noProof="0" dirty="0"/>
          </a:p>
        </p:txBody>
      </p:sp>
      <p:sp>
        <p:nvSpPr>
          <p:cNvPr id="4" name="Označba mesta za datum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8037DF8B-0C73-47F5-920A-804D46E02529}" type="datetime1">
              <a:rPr lang="sl-SI" noProof="0" smtClean="0"/>
              <a:t>16. 04. 2020</a:t>
            </a:fld>
            <a:endParaRPr lang="sl-SI" noProof="0" dirty="0"/>
          </a:p>
        </p:txBody>
      </p:sp>
      <p:sp>
        <p:nvSpPr>
          <p:cNvPr id="6" name="Označba mesta za številko diapozitiva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84FD59D-33F1-4A76-843D-E67207CAFE54}" type="slidenum">
              <a:rPr lang="sl-SI" noProof="0" smtClean="0"/>
              <a:pPr/>
              <a:t>‹#›</a:t>
            </a:fld>
            <a:endParaRPr lang="sl-SI" noProof="0" dirty="0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l-SI" sz="3600" dirty="0" smtClean="0"/>
              <a:t>SIMONINI SPREHODI PO GOZDU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sl-SI" dirty="0" smtClean="0"/>
              <a:t>POMLADNE GOZDNE CVETLICE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99248" y="1462387"/>
            <a:ext cx="3200400" cy="3675017"/>
          </a:xfrm>
        </p:spPr>
        <p:txBody>
          <a:bodyPr>
            <a:normAutofit fontScale="90000"/>
          </a:bodyPr>
          <a:lstStyle/>
          <a:p>
            <a:r>
              <a:rPr lang="sl-SI" sz="1800" b="1" dirty="0" smtClean="0">
                <a:solidFill>
                  <a:srgbClr val="00B050"/>
                </a:solidFill>
              </a:rPr>
              <a:t/>
            </a:r>
            <a:br>
              <a:rPr lang="sl-SI" sz="1800" b="1" dirty="0" smtClean="0">
                <a:solidFill>
                  <a:srgbClr val="00B050"/>
                </a:solidFill>
              </a:rPr>
            </a:br>
            <a:r>
              <a:rPr lang="sl-SI" sz="1800" b="1" dirty="0">
                <a:solidFill>
                  <a:srgbClr val="00B050"/>
                </a:solidFill>
              </a:rPr>
              <a:t/>
            </a:r>
            <a:br>
              <a:rPr lang="sl-SI" sz="1800" b="1" dirty="0">
                <a:solidFill>
                  <a:srgbClr val="00B050"/>
                </a:solidFill>
              </a:rPr>
            </a:br>
            <a:r>
              <a:rPr lang="sl-SI" sz="1800" b="1" dirty="0" smtClean="0">
                <a:solidFill>
                  <a:srgbClr val="00B050"/>
                </a:solidFill>
              </a:rPr>
              <a:t/>
            </a:r>
            <a:br>
              <a:rPr lang="sl-SI" sz="1800" b="1" dirty="0" smtClean="0">
                <a:solidFill>
                  <a:srgbClr val="00B050"/>
                </a:solidFill>
              </a:rPr>
            </a:br>
            <a:r>
              <a:rPr lang="sl-SI" sz="1800" b="1" dirty="0" smtClean="0">
                <a:solidFill>
                  <a:srgbClr val="00B050"/>
                </a:solidFill>
              </a:rPr>
              <a:t>NAVADNI PLJUČNIK</a:t>
            </a:r>
            <a:r>
              <a:rPr lang="sl-SI" sz="1800" dirty="0" smtClean="0"/>
              <a:t/>
            </a:r>
            <a:br>
              <a:rPr lang="sl-SI" sz="1800" dirty="0" smtClean="0"/>
            </a:br>
            <a:r>
              <a:rPr lang="sl-SI" sz="1800" dirty="0" smtClean="0"/>
              <a:t/>
            </a:r>
            <a:br>
              <a:rPr lang="sl-SI" sz="1800" dirty="0" smtClean="0"/>
            </a:br>
            <a:r>
              <a:rPr lang="sl-SI" sz="1800" b="1" dirty="0" err="1" smtClean="0"/>
              <a:t>Pulmonaria</a:t>
            </a:r>
            <a:r>
              <a:rPr lang="sl-SI" sz="1800" b="1" dirty="0" smtClean="0"/>
              <a:t> </a:t>
            </a:r>
            <a:r>
              <a:rPr lang="sl-SI" sz="1800" b="1" dirty="0" err="1" smtClean="0"/>
              <a:t>officinalis</a:t>
            </a:r>
            <a:r>
              <a:rPr lang="sl-SI" sz="1800" b="1" dirty="0" smtClean="0"/>
              <a:t/>
            </a:r>
            <a:br>
              <a:rPr lang="sl-SI" sz="1800" b="1" dirty="0" smtClean="0"/>
            </a:br>
            <a:r>
              <a:rPr lang="sl-SI" sz="1800" dirty="0" smtClean="0"/>
              <a:t/>
            </a:r>
            <a:br>
              <a:rPr lang="sl-SI" sz="1800" dirty="0" smtClean="0"/>
            </a:br>
            <a:r>
              <a:rPr lang="sl-SI" sz="1800" b="1" dirty="0"/>
              <a:t>Druga imena</a:t>
            </a:r>
            <a:r>
              <a:rPr lang="sl-SI" sz="1800" b="1" dirty="0" smtClean="0"/>
              <a:t>:</a:t>
            </a:r>
            <a:br>
              <a:rPr lang="sl-SI" sz="1800" b="1" dirty="0" smtClean="0"/>
            </a:br>
            <a:r>
              <a:rPr lang="sl-SI" sz="1800" dirty="0" err="1" smtClean="0"/>
              <a:t>jezusova</a:t>
            </a:r>
            <a:r>
              <a:rPr lang="sl-SI" sz="1800" dirty="0" smtClean="0"/>
              <a:t> suknjica</a:t>
            </a:r>
            <a:r>
              <a:rPr lang="sl-SI" sz="1800" dirty="0"/>
              <a:t/>
            </a:r>
            <a:br>
              <a:rPr lang="sl-SI" sz="1800" dirty="0"/>
            </a:br>
            <a:r>
              <a:rPr lang="sl-SI" sz="1800" dirty="0" smtClean="0"/>
              <a:t>ptičje seme</a:t>
            </a:r>
            <a:br>
              <a:rPr lang="sl-SI" sz="1800" dirty="0" smtClean="0"/>
            </a:br>
            <a:r>
              <a:rPr lang="sl-SI" sz="1800" dirty="0" err="1" smtClean="0"/>
              <a:t>pikec</a:t>
            </a:r>
            <a:r>
              <a:rPr lang="sl-SI" sz="1800" dirty="0" smtClean="0"/>
              <a:t> in </a:t>
            </a:r>
            <a:r>
              <a:rPr lang="sl-SI" sz="1800" dirty="0" err="1" smtClean="0"/>
              <a:t>pikolist</a:t>
            </a:r>
            <a:r>
              <a:rPr lang="sl-SI" sz="1800" dirty="0"/>
              <a:t/>
            </a:r>
            <a:br>
              <a:rPr lang="sl-SI" sz="1800" dirty="0"/>
            </a:br>
            <a:r>
              <a:rPr lang="sl-SI" sz="1800" dirty="0" err="1" smtClean="0"/>
              <a:t>cmulež</a:t>
            </a:r>
            <a:r>
              <a:rPr lang="sl-SI" sz="1800" dirty="0"/>
              <a:t/>
            </a:r>
            <a:br>
              <a:rPr lang="sl-SI" sz="1800" dirty="0"/>
            </a:br>
            <a:r>
              <a:rPr lang="sl-SI" sz="1800" dirty="0" smtClean="0"/>
              <a:t/>
            </a:r>
            <a:br>
              <a:rPr lang="sl-SI" sz="1800" dirty="0" smtClean="0"/>
            </a:br>
            <a:r>
              <a:rPr lang="sl-SI" sz="1800" dirty="0" smtClean="0"/>
              <a:t/>
            </a:r>
            <a:br>
              <a:rPr lang="sl-SI" sz="1800" dirty="0" smtClean="0"/>
            </a:br>
            <a:r>
              <a:rPr lang="sl-SI" sz="1800" dirty="0" smtClean="0"/>
              <a:t/>
            </a:r>
            <a:br>
              <a:rPr lang="sl-SI" sz="1800" dirty="0" smtClean="0"/>
            </a:br>
            <a:r>
              <a:rPr lang="sl-SI" sz="1800" dirty="0" smtClean="0"/>
              <a:t/>
            </a:r>
            <a:br>
              <a:rPr lang="sl-SI" sz="1800" dirty="0" smtClean="0"/>
            </a:br>
            <a:r>
              <a:rPr lang="sl-SI" sz="1800" dirty="0" smtClean="0"/>
              <a:t/>
            </a:r>
            <a:br>
              <a:rPr lang="sl-SI" sz="1800" dirty="0" smtClean="0"/>
            </a:br>
            <a:r>
              <a:rPr lang="sl-SI" sz="1600" dirty="0" smtClean="0"/>
              <a:t/>
            </a:r>
            <a:br>
              <a:rPr lang="sl-SI" sz="1600" dirty="0" smtClean="0"/>
            </a:br>
            <a:r>
              <a:rPr lang="sl-SI" sz="1600" dirty="0" smtClean="0"/>
              <a:t/>
            </a:r>
            <a:br>
              <a:rPr lang="sl-SI" sz="1600" dirty="0" smtClean="0"/>
            </a:br>
            <a:endParaRPr lang="sl-SI" sz="1600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dirty="0"/>
              <a:t>Pljučnik ljudje že od nekdaj uporabljamo za lajšanje različnih tegob, predvsem z dihali in s prebavili ter pri vnetjih.</a:t>
            </a:r>
            <a:endParaRPr lang="sl-SI" b="1" dirty="0"/>
          </a:p>
        </p:txBody>
      </p:sp>
      <p:pic>
        <p:nvPicPr>
          <p:cNvPr id="8" name="Označba mesta slike 7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7569" y="838200"/>
            <a:ext cx="6400800" cy="5181600"/>
          </a:xfrm>
        </p:spPr>
      </p:pic>
    </p:spTree>
    <p:extLst>
      <p:ext uri="{BB962C8B-B14F-4D97-AF65-F5344CB8AC3E}">
        <p14:creationId xmlns:p14="http://schemas.microsoft.com/office/powerpoint/2010/main" val="169050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7699248" y="1158240"/>
            <a:ext cx="3200400" cy="3178628"/>
          </a:xfrm>
        </p:spPr>
        <p:txBody>
          <a:bodyPr>
            <a:normAutofit fontScale="90000"/>
          </a:bodyPr>
          <a:lstStyle/>
          <a:p>
            <a:r>
              <a:rPr lang="sl-SI" sz="2000" b="1" dirty="0" smtClean="0">
                <a:solidFill>
                  <a:srgbClr val="00B050"/>
                </a:solidFill>
              </a:rPr>
              <a:t>TROBENTICA</a:t>
            </a:r>
            <a:br>
              <a:rPr lang="sl-SI" sz="2000" b="1" dirty="0" smtClean="0">
                <a:solidFill>
                  <a:srgbClr val="00B050"/>
                </a:solidFill>
              </a:rPr>
            </a:br>
            <a:r>
              <a:rPr lang="sl-SI" sz="2000" b="1" dirty="0"/>
              <a:t>Primula </a:t>
            </a:r>
            <a:r>
              <a:rPr lang="sl-SI" sz="2000" b="1" dirty="0" err="1" smtClean="0"/>
              <a:t>vulgaris</a:t>
            </a:r>
            <a:r>
              <a:rPr lang="sl-SI" sz="2000" b="1" dirty="0" smtClean="0"/>
              <a:t/>
            </a:r>
            <a:br>
              <a:rPr lang="sl-SI" sz="2000" b="1" dirty="0" smtClean="0"/>
            </a:br>
            <a:r>
              <a:rPr lang="sl-SI" sz="2000" b="1" dirty="0" smtClean="0">
                <a:solidFill>
                  <a:srgbClr val="00B050"/>
                </a:solidFill>
              </a:rPr>
              <a:t/>
            </a:r>
            <a:br>
              <a:rPr lang="sl-SI" sz="2000" b="1" dirty="0" smtClean="0">
                <a:solidFill>
                  <a:srgbClr val="00B050"/>
                </a:solidFill>
              </a:rPr>
            </a:br>
            <a:r>
              <a:rPr lang="sl-SI" sz="2000" b="1" dirty="0" smtClean="0">
                <a:solidFill>
                  <a:schemeClr val="tx1"/>
                </a:solidFill>
              </a:rPr>
              <a:t>Ljudska </a:t>
            </a:r>
            <a:r>
              <a:rPr lang="sl-SI" sz="2000" b="1" dirty="0">
                <a:solidFill>
                  <a:schemeClr val="tx1"/>
                </a:solidFill>
              </a:rPr>
              <a:t>imena</a:t>
            </a:r>
            <a:r>
              <a:rPr lang="sl-SI" sz="2000" b="1" dirty="0" smtClean="0">
                <a:solidFill>
                  <a:schemeClr val="tx1"/>
                </a:solidFill>
              </a:rPr>
              <a:t>:</a:t>
            </a:r>
            <a:br>
              <a:rPr lang="sl-SI" sz="2000" b="1" dirty="0" smtClean="0">
                <a:solidFill>
                  <a:schemeClr val="tx1"/>
                </a:solidFill>
              </a:rPr>
            </a:br>
            <a:r>
              <a:rPr lang="sl-SI" sz="2000" dirty="0" err="1" smtClean="0">
                <a:solidFill>
                  <a:schemeClr val="tx1"/>
                </a:solidFill>
              </a:rPr>
              <a:t>bičica</a:t>
            </a:r>
            <a:r>
              <a:rPr lang="sl-SI" sz="2000" dirty="0">
                <a:solidFill>
                  <a:schemeClr val="tx1"/>
                </a:solidFill>
              </a:rPr>
              <a:t>, brezstebelni jeglič, brkončica, </a:t>
            </a:r>
            <a:r>
              <a:rPr lang="sl-SI" sz="2000" dirty="0" err="1">
                <a:solidFill>
                  <a:schemeClr val="tx1"/>
                </a:solidFill>
              </a:rPr>
              <a:t>digavček</a:t>
            </a:r>
            <a:r>
              <a:rPr lang="sl-SI" sz="2000" dirty="0">
                <a:solidFill>
                  <a:schemeClr val="tx1"/>
                </a:solidFill>
              </a:rPr>
              <a:t>, </a:t>
            </a:r>
            <a:r>
              <a:rPr lang="sl-SI" sz="2000" dirty="0" err="1">
                <a:solidFill>
                  <a:schemeClr val="tx1"/>
                </a:solidFill>
              </a:rPr>
              <a:t>frcanjka</a:t>
            </a:r>
            <a:r>
              <a:rPr lang="sl-SI" sz="2000" dirty="0">
                <a:solidFill>
                  <a:schemeClr val="tx1"/>
                </a:solidFill>
              </a:rPr>
              <a:t>, </a:t>
            </a:r>
            <a:r>
              <a:rPr lang="sl-SI" sz="2000" dirty="0" err="1">
                <a:solidFill>
                  <a:schemeClr val="tx1"/>
                </a:solidFill>
              </a:rPr>
              <a:t>golček</a:t>
            </a:r>
            <a:r>
              <a:rPr lang="sl-SI" sz="2000" dirty="0">
                <a:solidFill>
                  <a:schemeClr val="tx1"/>
                </a:solidFill>
              </a:rPr>
              <a:t>, gospodična, </a:t>
            </a:r>
            <a:r>
              <a:rPr lang="sl-SI" sz="2000" dirty="0" err="1">
                <a:solidFill>
                  <a:schemeClr val="tx1"/>
                </a:solidFill>
              </a:rPr>
              <a:t>igavec</a:t>
            </a:r>
            <a:r>
              <a:rPr lang="sl-SI" sz="2000" dirty="0">
                <a:solidFill>
                  <a:schemeClr val="tx1"/>
                </a:solidFill>
              </a:rPr>
              <a:t>, </a:t>
            </a:r>
            <a:r>
              <a:rPr lang="sl-SI" sz="2000" dirty="0" err="1">
                <a:solidFill>
                  <a:schemeClr val="tx1"/>
                </a:solidFill>
              </a:rPr>
              <a:t>jaglič</a:t>
            </a:r>
            <a:r>
              <a:rPr lang="sl-SI" sz="2000" dirty="0">
                <a:solidFill>
                  <a:schemeClr val="tx1"/>
                </a:solidFill>
              </a:rPr>
              <a:t>, </a:t>
            </a:r>
            <a:r>
              <a:rPr lang="sl-SI" sz="2000" dirty="0" smtClean="0">
                <a:solidFill>
                  <a:schemeClr val="tx1"/>
                </a:solidFill>
              </a:rPr>
              <a:t>ovčica</a:t>
            </a:r>
            <a:r>
              <a:rPr lang="sl-SI" sz="2000" dirty="0">
                <a:solidFill>
                  <a:schemeClr val="tx1"/>
                </a:solidFill>
              </a:rPr>
              <a:t>, </a:t>
            </a:r>
            <a:r>
              <a:rPr lang="sl-SI" sz="2000" dirty="0" err="1">
                <a:solidFill>
                  <a:schemeClr val="tx1"/>
                </a:solidFill>
              </a:rPr>
              <a:t>pevčica</a:t>
            </a:r>
            <a:r>
              <a:rPr lang="sl-SI" sz="2000" dirty="0">
                <a:solidFill>
                  <a:schemeClr val="tx1"/>
                </a:solidFill>
              </a:rPr>
              <a:t>, </a:t>
            </a:r>
            <a:r>
              <a:rPr lang="sl-SI" sz="2000" dirty="0" err="1" smtClean="0">
                <a:solidFill>
                  <a:schemeClr val="tx1"/>
                </a:solidFill>
              </a:rPr>
              <a:t>piskerc</a:t>
            </a:r>
            <a:r>
              <a:rPr lang="sl-SI" sz="2000" dirty="0" smtClean="0">
                <a:solidFill>
                  <a:schemeClr val="tx1"/>
                </a:solidFill>
              </a:rPr>
              <a:t>, pobožne deklice…</a:t>
            </a:r>
            <a:r>
              <a:rPr lang="sl-SI" dirty="0">
                <a:solidFill>
                  <a:schemeClr val="tx1"/>
                </a:solidFill>
              </a:rPr>
              <a:t/>
            </a:r>
            <a:br>
              <a:rPr lang="sl-SI" dirty="0">
                <a:solidFill>
                  <a:schemeClr val="tx1"/>
                </a:solidFill>
              </a:rPr>
            </a:br>
            <a:r>
              <a:rPr lang="sl-SI" dirty="0" smtClean="0">
                <a:solidFill>
                  <a:schemeClr val="tx1"/>
                </a:solidFill>
              </a:rPr>
              <a:t/>
            </a:r>
            <a:br>
              <a:rPr lang="sl-SI" dirty="0" smtClean="0">
                <a:solidFill>
                  <a:schemeClr val="tx1"/>
                </a:solidFill>
              </a:rPr>
            </a:br>
            <a:endParaRPr lang="sl-SI" dirty="0">
              <a:solidFill>
                <a:schemeClr val="tx1"/>
              </a:solidFill>
            </a:endParaRPr>
          </a:p>
        </p:txBody>
      </p:sp>
      <p:pic>
        <p:nvPicPr>
          <p:cNvPr id="8" name="Označba mesta slike 7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7" name="Označba mesta besedila 6"/>
          <p:cNvSpPr>
            <a:spLocks noGrp="1"/>
          </p:cNvSpPr>
          <p:nvPr>
            <p:ph type="body" sz="half" idx="2"/>
          </p:nvPr>
        </p:nvSpPr>
        <p:spPr>
          <a:xfrm>
            <a:off x="7699248" y="3352800"/>
            <a:ext cx="3200400" cy="2667000"/>
          </a:xfrm>
        </p:spPr>
        <p:txBody>
          <a:bodyPr>
            <a:normAutofit/>
          </a:bodyPr>
          <a:lstStyle/>
          <a:p>
            <a:endParaRPr lang="sl-SI" dirty="0" smtClean="0"/>
          </a:p>
          <a:p>
            <a:r>
              <a:rPr lang="sl-SI" dirty="0"/>
              <a:t>Ime trobentica verjetno izhaja iz tega, </a:t>
            </a:r>
            <a:r>
              <a:rPr lang="sl-SI" dirty="0" smtClean="0"/>
              <a:t>da </a:t>
            </a:r>
            <a:r>
              <a:rPr lang="sl-SI" dirty="0"/>
              <a:t>v cvetove radi </a:t>
            </a:r>
            <a:r>
              <a:rPr lang="sl-SI" dirty="0" smtClean="0"/>
              <a:t>pihamo (trobimo). Ko prenehamo s trobljenjem, jo lahko pojemo, saj vsebuje </a:t>
            </a:r>
            <a:r>
              <a:rPr lang="sl-SI" dirty="0"/>
              <a:t>številne zdravilne učinkovine, ki vplivajo na dihalne poti in nam lajšajo bolezni, ki se pojavijo ob koncu </a:t>
            </a:r>
            <a:r>
              <a:rPr lang="sl-SI" dirty="0" smtClean="0"/>
              <a:t>zime.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510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7699248" y="838200"/>
            <a:ext cx="3200400" cy="1347651"/>
          </a:xfrm>
        </p:spPr>
        <p:txBody>
          <a:bodyPr>
            <a:normAutofit/>
          </a:bodyPr>
          <a:lstStyle/>
          <a:p>
            <a:r>
              <a:rPr lang="sl-SI" sz="1800" b="1" dirty="0">
                <a:solidFill>
                  <a:srgbClr val="00B050"/>
                </a:solidFill>
              </a:rPr>
              <a:t>PASJI </a:t>
            </a:r>
            <a:r>
              <a:rPr lang="sl-SI" sz="1800" b="1" dirty="0" smtClean="0">
                <a:solidFill>
                  <a:srgbClr val="00B050"/>
                </a:solidFill>
              </a:rPr>
              <a:t>ZOB</a:t>
            </a:r>
            <a:br>
              <a:rPr lang="sl-SI" sz="1800" b="1" dirty="0" smtClean="0">
                <a:solidFill>
                  <a:srgbClr val="00B050"/>
                </a:solidFill>
              </a:rPr>
            </a:br>
            <a:r>
              <a:rPr lang="sl-SI" sz="1800" b="1" dirty="0">
                <a:solidFill>
                  <a:srgbClr val="00B050"/>
                </a:solidFill>
              </a:rPr>
              <a:t/>
            </a:r>
            <a:br>
              <a:rPr lang="sl-SI" sz="1800" b="1" dirty="0">
                <a:solidFill>
                  <a:srgbClr val="00B050"/>
                </a:solidFill>
              </a:rPr>
            </a:br>
            <a:r>
              <a:rPr lang="sl-SI" sz="1800" b="1" dirty="0" err="1"/>
              <a:t>Erythronium</a:t>
            </a:r>
            <a:r>
              <a:rPr lang="sl-SI" sz="1800" b="1" dirty="0"/>
              <a:t> </a:t>
            </a:r>
            <a:r>
              <a:rPr lang="sl-SI" sz="1800" b="1" dirty="0" err="1"/>
              <a:t>dens-canis</a:t>
            </a:r>
            <a:r>
              <a:rPr lang="sl-SI" sz="1800" dirty="0"/>
              <a:t/>
            </a:r>
            <a:br>
              <a:rPr lang="sl-SI" sz="1800" dirty="0"/>
            </a:br>
            <a:r>
              <a:rPr lang="sl-SI" sz="1800" dirty="0"/>
              <a:t/>
            </a:r>
            <a:br>
              <a:rPr lang="sl-SI" sz="1800" dirty="0"/>
            </a:br>
            <a:endParaRPr lang="sl-SI" sz="1800" dirty="0"/>
          </a:p>
        </p:txBody>
      </p:sp>
      <p:pic>
        <p:nvPicPr>
          <p:cNvPr id="7" name="Označba mesta slike 6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1447800" y="228600"/>
            <a:ext cx="5181600" cy="6400800"/>
          </a:xfrm>
        </p:spPr>
      </p:pic>
      <p:sp>
        <p:nvSpPr>
          <p:cNvPr id="6" name="Označba mesta besedila 5"/>
          <p:cNvSpPr>
            <a:spLocks noGrp="1"/>
          </p:cNvSpPr>
          <p:nvPr>
            <p:ph type="body" sz="half" idx="2"/>
          </p:nvPr>
        </p:nvSpPr>
        <p:spPr>
          <a:xfrm>
            <a:off x="7699248" y="1811383"/>
            <a:ext cx="3200400" cy="4208417"/>
          </a:xfrm>
        </p:spPr>
        <p:txBody>
          <a:bodyPr/>
          <a:lstStyle/>
          <a:p>
            <a:r>
              <a:rPr lang="pl-PL" dirty="0">
                <a:solidFill>
                  <a:schemeClr val="tx2"/>
                </a:solidFill>
              </a:rPr>
              <a:t>Korenika je podobna </a:t>
            </a:r>
            <a:r>
              <a:rPr lang="pl-PL" dirty="0" smtClean="0">
                <a:solidFill>
                  <a:schemeClr val="tx2"/>
                </a:solidFill>
              </a:rPr>
              <a:t>pasjemu zobu (podočniku)</a:t>
            </a:r>
            <a:r>
              <a:rPr lang="pl-PL" dirty="0" smtClean="0"/>
              <a:t>.</a:t>
            </a:r>
            <a:endParaRPr lang="sl-SI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6411" y="2587455"/>
            <a:ext cx="1767993" cy="343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67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>
                <a:solidFill>
                  <a:srgbClr val="00B050"/>
                </a:solidFill>
              </a:rPr>
              <a:t>PODLESNA VETERNICA</a:t>
            </a:r>
            <a:br>
              <a:rPr lang="sl-SI" sz="1800" b="1" dirty="0" smtClean="0">
                <a:solidFill>
                  <a:srgbClr val="00B050"/>
                </a:solidFill>
              </a:rPr>
            </a:br>
            <a:r>
              <a:rPr lang="sl-SI" sz="1800" dirty="0"/>
              <a:t/>
            </a:r>
            <a:br>
              <a:rPr lang="sl-SI" sz="1800" dirty="0"/>
            </a:br>
            <a:r>
              <a:rPr lang="sl-SI" sz="1800" b="1" dirty="0"/>
              <a:t>Anemone </a:t>
            </a:r>
            <a:r>
              <a:rPr lang="sl-SI" sz="1800" b="1" dirty="0" err="1" smtClean="0"/>
              <a:t>nemorosa</a:t>
            </a:r>
            <a:r>
              <a:rPr lang="sl-SI" sz="1800" dirty="0" smtClean="0"/>
              <a:t/>
            </a:r>
            <a:br>
              <a:rPr lang="sl-SI" sz="1800" dirty="0" smtClean="0"/>
            </a:br>
            <a:endParaRPr lang="sl-SI" sz="1800" dirty="0"/>
          </a:p>
        </p:txBody>
      </p:sp>
      <p:sp>
        <p:nvSpPr>
          <p:cNvPr id="7" name="Označba mesta besedila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tx2"/>
                </a:solidFill>
              </a:rPr>
              <a:t>Ime izhaja iz:</a:t>
            </a:r>
          </a:p>
          <a:p>
            <a:r>
              <a:rPr lang="sl-SI" dirty="0" smtClean="0">
                <a:solidFill>
                  <a:schemeClr val="tx2"/>
                </a:solidFill>
              </a:rPr>
              <a:t>gr. </a:t>
            </a:r>
            <a:r>
              <a:rPr lang="sl-SI" dirty="0" err="1">
                <a:solidFill>
                  <a:schemeClr val="tx2"/>
                </a:solidFill>
              </a:rPr>
              <a:t>anemos</a:t>
            </a:r>
            <a:r>
              <a:rPr lang="sl-SI" dirty="0">
                <a:solidFill>
                  <a:schemeClr val="tx2"/>
                </a:solidFill>
              </a:rPr>
              <a:t> = </a:t>
            </a:r>
            <a:r>
              <a:rPr lang="sl-SI" dirty="0" smtClean="0">
                <a:solidFill>
                  <a:schemeClr val="tx2"/>
                </a:solidFill>
              </a:rPr>
              <a:t>veter</a:t>
            </a:r>
          </a:p>
          <a:p>
            <a:r>
              <a:rPr lang="sl-SI" dirty="0" smtClean="0">
                <a:solidFill>
                  <a:schemeClr val="tx2"/>
                </a:solidFill>
              </a:rPr>
              <a:t>lat. </a:t>
            </a:r>
            <a:r>
              <a:rPr lang="sl-SI" dirty="0" err="1">
                <a:solidFill>
                  <a:schemeClr val="tx2"/>
                </a:solidFill>
              </a:rPr>
              <a:t>nemurum</a:t>
            </a:r>
            <a:r>
              <a:rPr lang="sl-SI" dirty="0">
                <a:solidFill>
                  <a:schemeClr val="tx2"/>
                </a:solidFill>
              </a:rPr>
              <a:t> = raste po gozdovih. </a:t>
            </a:r>
            <a:endParaRPr lang="sl-SI" dirty="0" smtClean="0">
              <a:solidFill>
                <a:schemeClr val="tx2"/>
              </a:solidFill>
            </a:endParaRPr>
          </a:p>
          <a:p>
            <a:r>
              <a:rPr lang="sl-SI" dirty="0" smtClean="0">
                <a:solidFill>
                  <a:schemeClr val="tx2"/>
                </a:solidFill>
              </a:rPr>
              <a:t>Strupena rastlina.</a:t>
            </a:r>
            <a:endParaRPr lang="sl-SI" dirty="0">
              <a:solidFill>
                <a:schemeClr val="tx2"/>
              </a:solidFill>
            </a:endParaRPr>
          </a:p>
        </p:txBody>
      </p:sp>
      <p:pic>
        <p:nvPicPr>
          <p:cNvPr id="12" name="Označba mesta slike 11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1291046" y="376646"/>
            <a:ext cx="5181600" cy="6400800"/>
          </a:xfrm>
        </p:spPr>
      </p:pic>
    </p:spTree>
    <p:extLst>
      <p:ext uri="{BB962C8B-B14F-4D97-AF65-F5344CB8AC3E}">
        <p14:creationId xmlns:p14="http://schemas.microsoft.com/office/powerpoint/2010/main" val="385808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/>
              <a:t/>
            </a:r>
            <a:br>
              <a:rPr lang="sl-SI" dirty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sz="2000" b="1" dirty="0" smtClean="0">
                <a:solidFill>
                  <a:srgbClr val="00B050"/>
                </a:solidFill>
              </a:rPr>
              <a:t>TEVJE</a:t>
            </a:r>
            <a:br>
              <a:rPr lang="sl-SI" sz="2000" b="1" dirty="0" smtClean="0">
                <a:solidFill>
                  <a:srgbClr val="00B050"/>
                </a:solidFill>
              </a:rPr>
            </a:br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000" b="1" dirty="0" err="1" smtClean="0"/>
              <a:t>Hacquetia</a:t>
            </a:r>
            <a:r>
              <a:rPr lang="sl-SI" sz="2000" b="1" dirty="0" smtClean="0"/>
              <a:t> </a:t>
            </a:r>
            <a:r>
              <a:rPr lang="sl-SI" sz="2000" b="1" dirty="0" err="1" smtClean="0"/>
              <a:t>epipactis</a:t>
            </a:r>
            <a:r>
              <a:rPr lang="sl-SI" sz="2000" dirty="0" smtClean="0"/>
              <a:t/>
            </a:r>
            <a:br>
              <a:rPr lang="sl-SI" sz="2000" dirty="0" smtClean="0"/>
            </a:br>
            <a:r>
              <a:rPr lang="sl-SI" sz="2000" dirty="0"/>
              <a:t/>
            </a:r>
            <a:br>
              <a:rPr lang="sl-SI" sz="2000" dirty="0"/>
            </a:br>
            <a:endParaRPr lang="sl-SI" sz="2000" dirty="0"/>
          </a:p>
        </p:txBody>
      </p:sp>
      <p:pic>
        <p:nvPicPr>
          <p:cNvPr id="5" name="Označba mesta slike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7" name="Označba mesta besedila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Njegov cvet se za cvet le izdaja.</a:t>
            </a:r>
          </a:p>
          <a:p>
            <a:r>
              <a:rPr lang="sl-SI" dirty="0"/>
              <a:t>V njegovi sredini je mnogo drobnih rumenih cvetov združenih v gosto kobulasto socvetje, tega pa obdajajo veliki zeleni ogrinjalni listi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6594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>
                <a:solidFill>
                  <a:srgbClr val="00B050"/>
                </a:solidFill>
              </a:rPr>
              <a:t>NAVADNI JETERNIK</a:t>
            </a:r>
            <a:br>
              <a:rPr lang="sl-SI" sz="1800" b="1" dirty="0" smtClean="0">
                <a:solidFill>
                  <a:srgbClr val="00B050"/>
                </a:solidFill>
              </a:rPr>
            </a:br>
            <a:r>
              <a:rPr lang="sl-SI" sz="1800" b="1" dirty="0">
                <a:solidFill>
                  <a:srgbClr val="00B050"/>
                </a:solidFill>
              </a:rPr>
              <a:t/>
            </a:r>
            <a:br>
              <a:rPr lang="sl-SI" sz="1800" b="1" dirty="0">
                <a:solidFill>
                  <a:srgbClr val="00B050"/>
                </a:solidFill>
              </a:rPr>
            </a:br>
            <a:r>
              <a:rPr lang="sl-SI" sz="1800" b="1" dirty="0" err="1" smtClean="0"/>
              <a:t>Hepatica</a:t>
            </a:r>
            <a:r>
              <a:rPr lang="sl-SI" sz="1800" b="1" dirty="0" smtClean="0"/>
              <a:t> </a:t>
            </a:r>
            <a:r>
              <a:rPr lang="sl-SI" sz="1800" b="1" dirty="0" err="1" smtClean="0"/>
              <a:t>nobilis</a:t>
            </a:r>
            <a:r>
              <a:rPr lang="sl-SI" sz="1800" b="1" dirty="0"/>
              <a:t/>
            </a:r>
            <a:br>
              <a:rPr lang="sl-SI" sz="1800" b="1" dirty="0"/>
            </a:br>
            <a:endParaRPr lang="sl-SI" sz="1800" b="1" dirty="0"/>
          </a:p>
        </p:txBody>
      </p:sp>
      <p:sp>
        <p:nvSpPr>
          <p:cNvPr id="9" name="Označba mesta besedila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dirty="0"/>
              <a:t>Svoje ime </a:t>
            </a:r>
            <a:r>
              <a:rPr lang="sl-SI" dirty="0" smtClean="0"/>
              <a:t>je </a:t>
            </a:r>
            <a:r>
              <a:rPr lang="sl-SI" dirty="0"/>
              <a:t>dobil zaradi oblike listne ploskve, ki spominja na obliko človeških </a:t>
            </a:r>
            <a:r>
              <a:rPr lang="sl-SI" dirty="0" smtClean="0"/>
              <a:t>jeter.</a:t>
            </a:r>
            <a:endParaRPr lang="sl-SI" dirty="0"/>
          </a:p>
        </p:txBody>
      </p:sp>
      <p:pic>
        <p:nvPicPr>
          <p:cNvPr id="11" name="Označba mesta slike 10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2428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>
                <a:solidFill>
                  <a:srgbClr val="00B050"/>
                </a:solidFill>
              </a:rPr>
              <a:t>SPOMLADANSKA TORILNICA</a:t>
            </a:r>
            <a:br>
              <a:rPr lang="sl-SI" sz="1800" b="1" dirty="0" smtClean="0">
                <a:solidFill>
                  <a:srgbClr val="00B050"/>
                </a:solidFill>
              </a:rPr>
            </a:br>
            <a:r>
              <a:rPr lang="sl-SI" sz="1800" dirty="0"/>
              <a:t/>
            </a:r>
            <a:br>
              <a:rPr lang="sl-SI" sz="1800" dirty="0"/>
            </a:br>
            <a:r>
              <a:rPr lang="sl-SI" sz="1800" b="1" dirty="0" err="1"/>
              <a:t>Omphalodes</a:t>
            </a:r>
            <a:r>
              <a:rPr lang="sl-SI" sz="1800" b="1" dirty="0"/>
              <a:t> </a:t>
            </a:r>
            <a:r>
              <a:rPr lang="sl-SI" sz="1800" b="1" dirty="0" smtClean="0"/>
              <a:t>verna</a:t>
            </a:r>
            <a:br>
              <a:rPr lang="sl-SI" sz="1800" b="1" dirty="0" smtClean="0"/>
            </a:br>
            <a:endParaRPr lang="sl-SI" sz="1800" b="1" dirty="0"/>
          </a:p>
        </p:txBody>
      </p:sp>
      <p:pic>
        <p:nvPicPr>
          <p:cNvPr id="5" name="Označba mesta slike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1515035" y="80682"/>
            <a:ext cx="5181600" cy="6400800"/>
          </a:xfrm>
        </p:spPr>
      </p:pic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tx2"/>
                </a:solidFill>
              </a:rPr>
              <a:t>Cela </a:t>
            </a:r>
            <a:r>
              <a:rPr lang="pl-PL" dirty="0" smtClean="0">
                <a:solidFill>
                  <a:schemeClr val="tx2"/>
                </a:solidFill>
              </a:rPr>
              <a:t>rastlina </a:t>
            </a:r>
            <a:r>
              <a:rPr lang="pl-PL" dirty="0">
                <a:solidFill>
                  <a:schemeClr val="tx2"/>
                </a:solidFill>
              </a:rPr>
              <a:t>je porasla s štrlečimi, togimi dlakami. </a:t>
            </a:r>
            <a:r>
              <a:rPr lang="sl-SI" dirty="0">
                <a:solidFill>
                  <a:schemeClr val="tx2"/>
                </a:solidFill>
              </a:rPr>
              <a:t>Pravimo, da je srhkodlakava</a:t>
            </a:r>
            <a:r>
              <a:rPr lang="sl-S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17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>
                <a:solidFill>
                  <a:srgbClr val="00B050"/>
                </a:solidFill>
              </a:rPr>
              <a:t>NAVADNA KALUŽNICA</a:t>
            </a:r>
            <a:br>
              <a:rPr lang="sl-SI" sz="1800" b="1" dirty="0" smtClean="0">
                <a:solidFill>
                  <a:srgbClr val="00B050"/>
                </a:solidFill>
              </a:rPr>
            </a:br>
            <a:r>
              <a:rPr lang="sl-SI" sz="1800" dirty="0" smtClean="0"/>
              <a:t/>
            </a:r>
            <a:br>
              <a:rPr lang="sl-SI" sz="1800" dirty="0" smtClean="0"/>
            </a:br>
            <a:r>
              <a:rPr lang="sl-SI" sz="1800" b="1" dirty="0" err="1"/>
              <a:t>Caltha</a:t>
            </a:r>
            <a:r>
              <a:rPr lang="sl-SI" sz="1800" b="1" dirty="0"/>
              <a:t> </a:t>
            </a:r>
            <a:r>
              <a:rPr lang="sl-SI" sz="1800" b="1" dirty="0" err="1" smtClean="0"/>
              <a:t>palustris</a:t>
            </a:r>
            <a:r>
              <a:rPr lang="sl-SI" sz="1800" dirty="0" smtClean="0"/>
              <a:t/>
            </a:r>
            <a:br>
              <a:rPr lang="sl-SI" sz="1800" dirty="0" smtClean="0"/>
            </a:br>
            <a:endParaRPr lang="sl-SI" sz="1800" dirty="0"/>
          </a:p>
        </p:txBody>
      </p:sp>
      <p:pic>
        <p:nvPicPr>
          <p:cNvPr id="5" name="Označba mesta slike 4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>
            <a:off x="1465217" y="228600"/>
            <a:ext cx="5181600" cy="6400800"/>
          </a:xfrm>
        </p:spPr>
      </p:pic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dirty="0"/>
              <a:t>Uspeva v vodi do globine 15 cm ali v močvirnatem delu. </a:t>
            </a:r>
            <a:endParaRPr lang="sl-SI" dirty="0" smtClean="0"/>
          </a:p>
          <a:p>
            <a:r>
              <a:rPr lang="sl-SI" dirty="0" smtClean="0"/>
              <a:t>Strupena rastlina.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8435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>
                <a:solidFill>
                  <a:srgbClr val="00B050"/>
                </a:solidFill>
              </a:rPr>
              <a:t>BLAGO DIŠEČI TELOH </a:t>
            </a:r>
            <a:br>
              <a:rPr lang="sl-SI" sz="1800" b="1" dirty="0" smtClean="0">
                <a:solidFill>
                  <a:srgbClr val="00B050"/>
                </a:solidFill>
              </a:rPr>
            </a:br>
            <a:r>
              <a:rPr lang="sl-SI" sz="1800" b="1" dirty="0">
                <a:solidFill>
                  <a:srgbClr val="00B050"/>
                </a:solidFill>
              </a:rPr>
              <a:t/>
            </a:r>
            <a:br>
              <a:rPr lang="sl-SI" sz="1800" b="1" dirty="0">
                <a:solidFill>
                  <a:srgbClr val="00B050"/>
                </a:solidFill>
              </a:rPr>
            </a:br>
            <a:r>
              <a:rPr lang="sl-SI" sz="1800" b="1" dirty="0" smtClean="0">
                <a:solidFill>
                  <a:srgbClr val="00B050"/>
                </a:solidFill>
              </a:rPr>
              <a:t/>
            </a:r>
            <a:br>
              <a:rPr lang="sl-SI" sz="1800" b="1" dirty="0" smtClean="0">
                <a:solidFill>
                  <a:srgbClr val="00B050"/>
                </a:solidFill>
              </a:rPr>
            </a:br>
            <a:r>
              <a:rPr lang="sl-SI" sz="1800" b="1" dirty="0" err="1"/>
              <a:t>Helleborus</a:t>
            </a:r>
            <a:r>
              <a:rPr lang="sl-SI" sz="1800" b="1" dirty="0"/>
              <a:t> </a:t>
            </a:r>
            <a:r>
              <a:rPr lang="sl-SI" sz="1800" b="1" dirty="0" err="1"/>
              <a:t>odorus</a:t>
            </a:r>
            <a:r>
              <a:rPr lang="sl-SI" sz="1800" b="1" dirty="0">
                <a:solidFill>
                  <a:srgbClr val="00B050"/>
                </a:solidFill>
              </a:rPr>
              <a:t/>
            </a:r>
            <a:br>
              <a:rPr lang="sl-SI" sz="1800" b="1" dirty="0">
                <a:solidFill>
                  <a:srgbClr val="00B050"/>
                </a:solidFill>
              </a:rPr>
            </a:br>
            <a:r>
              <a:rPr lang="sl-SI" sz="1800" b="1" dirty="0" smtClean="0">
                <a:solidFill>
                  <a:srgbClr val="00B050"/>
                </a:solidFill>
              </a:rPr>
              <a:t/>
            </a:r>
            <a:br>
              <a:rPr lang="sl-SI" sz="1800" b="1" dirty="0" smtClean="0">
                <a:solidFill>
                  <a:srgbClr val="00B050"/>
                </a:solidFill>
              </a:rPr>
            </a:br>
            <a:r>
              <a:rPr lang="sl-SI" sz="1800" b="1" dirty="0">
                <a:solidFill>
                  <a:srgbClr val="00B050"/>
                </a:solidFill>
              </a:rPr>
              <a:t/>
            </a:r>
            <a:br>
              <a:rPr lang="sl-SI" sz="1800" b="1" dirty="0">
                <a:solidFill>
                  <a:srgbClr val="00B050"/>
                </a:solidFill>
              </a:rPr>
            </a:br>
            <a:endParaRPr lang="sl-SI" sz="1800" b="1" dirty="0">
              <a:solidFill>
                <a:srgbClr val="00B050"/>
              </a:solidFill>
            </a:endParaRP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sl-SI" dirty="0" smtClean="0"/>
              <a:t>Cvet </a:t>
            </a:r>
            <a:r>
              <a:rPr lang="sl-SI" dirty="0"/>
              <a:t>blago, prijetno </a:t>
            </a:r>
            <a:r>
              <a:rPr lang="sl-SI" dirty="0" smtClean="0"/>
              <a:t>diši</a:t>
            </a:r>
            <a:endParaRPr lang="sl-SI" dirty="0"/>
          </a:p>
        </p:txBody>
      </p:sp>
      <p:pic>
        <p:nvPicPr>
          <p:cNvPr id="9" name="Označba mesta slike 8"/>
          <p:cNvPicPr>
            <a:picLocks noGrp="1" noChangeAspect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1428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OŽE 16 X 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459553_TF03098890" id="{714A048C-1B8A-434D-9EA4-E72C0A8B89D9}" vid="{5F0978F6-4F8B-448F-A846-BCAB5AA484E0}"/>
    </a:ext>
  </a:extLst>
</a:theme>
</file>

<file path=ppt/theme/theme2.xml><?xml version="1.0" encoding="utf-8"?>
<a:theme xmlns:a="http://schemas.openxmlformats.org/drawingml/2006/main" name="Officeova tema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Vijolične rože na modri podlagi (širok zaslon)</Template>
  <TotalTime>104</TotalTime>
  <Words>200</Words>
  <Application>Microsoft Office PowerPoint</Application>
  <PresentationFormat>Širokozaslonsko</PresentationFormat>
  <Paragraphs>27</Paragraphs>
  <Slides>10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3" baseType="lpstr">
      <vt:lpstr>Arial</vt:lpstr>
      <vt:lpstr>Century Schoolbook</vt:lpstr>
      <vt:lpstr>ROŽE 16 X 9</vt:lpstr>
      <vt:lpstr>SIMONINI SPREHODI PO GOZDU </vt:lpstr>
      <vt:lpstr>TROBENTICA Primula vulgaris  Ljudska imena: bičica, brezstebelni jeglič, brkončica, digavček, frcanjka, golček, gospodična, igavec, jaglič, ovčica, pevčica, piskerc, pobožne deklice…  </vt:lpstr>
      <vt:lpstr>PASJI ZOB  Erythronium dens-canis  </vt:lpstr>
      <vt:lpstr>PODLESNA VETERNICA  Anemone nemorosa </vt:lpstr>
      <vt:lpstr>     TEVJE  Hacquetia epipactis  </vt:lpstr>
      <vt:lpstr>NAVADNI JETERNIK  Hepatica nobilis </vt:lpstr>
      <vt:lpstr>SPOMLADANSKA TORILNICA  Omphalodes verna </vt:lpstr>
      <vt:lpstr>NAVADNA KALUŽNICA  Caltha palustris </vt:lpstr>
      <vt:lpstr>BLAGO DIŠEČI TELOH    Helleborus odorus   </vt:lpstr>
      <vt:lpstr>   NAVADNI PLJUČNIK  Pulmonaria officinalis  Druga imena: jezusova suknjica ptičje seme pikec in pikolist cmulež        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GOZD CVETI</dc:title>
  <dc:creator>user</dc:creator>
  <cp:lastModifiedBy>user</cp:lastModifiedBy>
  <cp:revision>14</cp:revision>
  <dcterms:created xsi:type="dcterms:W3CDTF">2020-04-16T13:07:33Z</dcterms:created>
  <dcterms:modified xsi:type="dcterms:W3CDTF">2020-04-16T20:14:04Z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